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005%20JVM%20Social%20Science\0002%20Board%20Result\JVM%20X%20Result%202022-2023\Result%20Analysis%2023-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005%20JVM%20Social%20Science\0002%20Board%20Result\JVM%20X%20Result%202022-2023\Result%20Analysis%2023-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694444444444444"/>
          <c:y val="0.13194444444444445"/>
          <c:w val="0.81388888888888888"/>
          <c:h val="0.77314814814814814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F839-4BFB-8884-4EDC12A9419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F839-4BFB-8884-4EDC12A9419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F839-4BFB-8884-4EDC12A9419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F839-4BFB-8884-4EDC12A9419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F839-4BFB-8884-4EDC12A9419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F839-4BFB-8884-4EDC12A9419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F839-4BFB-8884-4EDC12A94191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F839-4BFB-8884-4EDC12A94191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'Sorted Result'!$D$44:$D$47</c:f>
              <c:strCache>
                <c:ptCount val="4"/>
                <c:pt idx="0">
                  <c:v>Distinction</c:v>
                </c:pt>
                <c:pt idx="1">
                  <c:v>First Class</c:v>
                </c:pt>
                <c:pt idx="2">
                  <c:v>Second Class</c:v>
                </c:pt>
                <c:pt idx="3">
                  <c:v>Pass</c:v>
                </c:pt>
              </c:strCache>
            </c:strRef>
          </c:cat>
          <c:val>
            <c:numRef>
              <c:f>'Sorted Result'!$E$44:$E$47</c:f>
              <c:numCache>
                <c:formatCode>General</c:formatCode>
                <c:ptCount val="4"/>
                <c:pt idx="0">
                  <c:v>13</c:v>
                </c:pt>
                <c:pt idx="1">
                  <c:v>9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839-4BFB-8884-4EDC12A94191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cap="all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'Sorted Result'!$E$32</c:f>
              <c:strCache>
                <c:ptCount val="1"/>
                <c:pt idx="0">
                  <c:v>Students</c:v>
                </c:pt>
              </c:strCache>
            </c:strRef>
          </c:tx>
          <c:spPr>
            <a:solidFill>
              <a:schemeClr val="accent1">
                <a:alpha val="88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Lbls>
            <c:spPr>
              <a:solidFill>
                <a:schemeClr val="accent1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'Sorted Result'!$D$33:$D$38</c:f>
              <c:strCache>
                <c:ptCount val="6"/>
                <c:pt idx="0">
                  <c:v>90-100%</c:v>
                </c:pt>
                <c:pt idx="1">
                  <c:v>80-90%</c:v>
                </c:pt>
                <c:pt idx="2">
                  <c:v>70-80%</c:v>
                </c:pt>
                <c:pt idx="3">
                  <c:v>60-70%</c:v>
                </c:pt>
                <c:pt idx="4">
                  <c:v>50-60%</c:v>
                </c:pt>
                <c:pt idx="5">
                  <c:v>40-50%</c:v>
                </c:pt>
              </c:strCache>
            </c:strRef>
          </c:cat>
          <c:val>
            <c:numRef>
              <c:f>'Sorted Result'!$E$33:$E$38</c:f>
              <c:numCache>
                <c:formatCode>General</c:formatCode>
                <c:ptCount val="6"/>
                <c:pt idx="0">
                  <c:v>3</c:v>
                </c:pt>
                <c:pt idx="1">
                  <c:v>8</c:v>
                </c:pt>
                <c:pt idx="2">
                  <c:v>3</c:v>
                </c:pt>
                <c:pt idx="3">
                  <c:v>8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29-4C07-9F99-1E936B2167F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1967277263"/>
        <c:axId val="1967274383"/>
        <c:axId val="0"/>
      </c:bar3DChart>
      <c:catAx>
        <c:axId val="1967277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7274383"/>
        <c:crosses val="autoZero"/>
        <c:auto val="1"/>
        <c:lblAlgn val="ctr"/>
        <c:lblOffset val="100"/>
        <c:noMultiLvlLbl val="0"/>
      </c:catAx>
      <c:valAx>
        <c:axId val="1967274383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9672772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dk1">
        <a:lumMod val="75000"/>
        <a:lumOff val="25000"/>
      </a:schemeClr>
    </a:solidFill>
    <a:ln w="6350" cap="flat" cmpd="sng" algn="ctr">
      <a:solidFill>
        <a:schemeClr val="dk1">
          <a:tint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900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00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18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F2C3-4BE3-49E7-8668-3276FE0AAB37}" type="datetimeFigureOut">
              <a:rPr lang="en-IN" smtClean="0"/>
              <a:t>20-08-2023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2B25-3C84-46D0-89E2-97552D0CDF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0507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F2C3-4BE3-49E7-8668-3276FE0AAB37}" type="datetimeFigureOut">
              <a:rPr lang="en-IN" smtClean="0"/>
              <a:t>20-08-2023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2B25-3C84-46D0-89E2-97552D0CDF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9246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F2C3-4BE3-49E7-8668-3276FE0AAB37}" type="datetimeFigureOut">
              <a:rPr lang="en-IN" smtClean="0"/>
              <a:t>20-08-2023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2B25-3C84-46D0-89E2-97552D0CDF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9039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F2C3-4BE3-49E7-8668-3276FE0AAB37}" type="datetimeFigureOut">
              <a:rPr lang="en-IN" smtClean="0"/>
              <a:t>20-08-2023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2B25-3C84-46D0-89E2-97552D0CDF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3666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F2C3-4BE3-49E7-8668-3276FE0AAB37}" type="datetimeFigureOut">
              <a:rPr lang="en-IN" smtClean="0"/>
              <a:t>20-08-2023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2B25-3C84-46D0-89E2-97552D0CDF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1603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F2C3-4BE3-49E7-8668-3276FE0AAB37}" type="datetimeFigureOut">
              <a:rPr lang="en-IN" smtClean="0"/>
              <a:t>20-08-2023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2B25-3C84-46D0-89E2-97552D0CDF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30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F2C3-4BE3-49E7-8668-3276FE0AAB37}" type="datetimeFigureOut">
              <a:rPr lang="en-IN" smtClean="0"/>
              <a:t>20-08-2023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2B25-3C84-46D0-89E2-97552D0CDF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6393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F2C3-4BE3-49E7-8668-3276FE0AAB37}" type="datetimeFigureOut">
              <a:rPr lang="en-IN" smtClean="0"/>
              <a:t>20-08-2023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2B25-3C84-46D0-89E2-97552D0CDF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7560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F2C3-4BE3-49E7-8668-3276FE0AAB37}" type="datetimeFigureOut">
              <a:rPr lang="en-IN" smtClean="0"/>
              <a:t>20-08-2023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2B25-3C84-46D0-89E2-97552D0CDF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1581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F2C3-4BE3-49E7-8668-3276FE0AAB37}" type="datetimeFigureOut">
              <a:rPr lang="en-IN" smtClean="0"/>
              <a:t>20-08-2023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2B25-3C84-46D0-89E2-97552D0CDF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6760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F2C3-4BE3-49E7-8668-3276FE0AAB37}" type="datetimeFigureOut">
              <a:rPr lang="en-IN" smtClean="0"/>
              <a:t>20-08-2023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2B25-3C84-46D0-89E2-97552D0CDF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5901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0F2C3-4BE3-49E7-8668-3276FE0AAB37}" type="datetimeFigureOut">
              <a:rPr lang="en-IN" smtClean="0"/>
              <a:t>20-08-2023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92B25-3C84-46D0-89E2-97552D0CDF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5631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3383" y="841009"/>
            <a:ext cx="10818055" cy="2387600"/>
          </a:xfrm>
        </p:spPr>
        <p:txBody>
          <a:bodyPr>
            <a:normAutofit/>
          </a:bodyPr>
          <a:lstStyle/>
          <a:p>
            <a:r>
              <a:rPr lang="en-IN" sz="8000" b="1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Cambria" panose="02040503050406030204" pitchFamily="18" charset="0"/>
              </a:rPr>
              <a:t>JINDAL VIDYA MANDIR</a:t>
            </a:r>
            <a:br>
              <a:rPr lang="en-IN" sz="8000" b="1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Cambria" panose="02040503050406030204" pitchFamily="18" charset="0"/>
              </a:rPr>
            </a:br>
            <a:r>
              <a:rPr lang="en-IN" sz="8000" b="1" dirty="0" err="1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Cambria" panose="02040503050406030204" pitchFamily="18" charset="0"/>
              </a:rPr>
              <a:t>Kalmeshwar</a:t>
            </a:r>
            <a:endParaRPr lang="en-IN" sz="8000" b="1" dirty="0"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  <a:solidFill>
                <a:schemeClr val="bg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0410" y="3658308"/>
            <a:ext cx="9144000" cy="1655762"/>
          </a:xfrm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en-IN" sz="6000" b="1" dirty="0">
                <a:solidFill>
                  <a:schemeClr val="bg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ambria" panose="02040503050406030204" pitchFamily="18" charset="0"/>
              </a:rPr>
              <a:t>Result Analysis Class -X </a:t>
            </a:r>
          </a:p>
          <a:p>
            <a:r>
              <a:rPr lang="en-IN" sz="3200" b="1" dirty="0">
                <a:solidFill>
                  <a:schemeClr val="bg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ambria" panose="02040503050406030204" pitchFamily="18" charset="0"/>
              </a:rPr>
              <a:t>(A.Y. 2022-23)</a:t>
            </a:r>
          </a:p>
        </p:txBody>
      </p:sp>
    </p:spTree>
    <p:extLst>
      <p:ext uri="{BB962C8B-B14F-4D97-AF65-F5344CB8AC3E}">
        <p14:creationId xmlns:p14="http://schemas.microsoft.com/office/powerpoint/2010/main" val="17600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5226" y="253218"/>
            <a:ext cx="4023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TOPPERS</a:t>
            </a:r>
          </a:p>
        </p:txBody>
      </p:sp>
      <p:sp>
        <p:nvSpPr>
          <p:cNvPr id="3" name="Rectangle 2"/>
          <p:cNvSpPr/>
          <p:nvPr/>
        </p:nvSpPr>
        <p:spPr>
          <a:xfrm>
            <a:off x="4691574" y="1960301"/>
            <a:ext cx="2729133" cy="331508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TextBox 3"/>
          <p:cNvSpPr txBox="1"/>
          <p:nvPr/>
        </p:nvSpPr>
        <p:spPr>
          <a:xfrm>
            <a:off x="5233180" y="1146944"/>
            <a:ext cx="1744394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1</a:t>
            </a:r>
            <a:r>
              <a:rPr lang="en-IN" sz="2400" b="1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st</a:t>
            </a:r>
            <a:r>
              <a:rPr lang="en-IN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 Rank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34311" y="2802079"/>
            <a:ext cx="2119638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b="1" dirty="0">
                <a:solidFill>
                  <a:schemeClr val="bg1"/>
                </a:solidFill>
                <a:latin typeface="Cambria" panose="02040503050406030204" pitchFamily="18" charset="0"/>
              </a:rPr>
              <a:t>APEKSHA SINGH(92.20%)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32447" y="398178"/>
            <a:ext cx="2025748" cy="37982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b="1" dirty="0">
                <a:solidFill>
                  <a:schemeClr val="bg1"/>
                </a:solidFill>
                <a:latin typeface="Cambria" panose="02040503050406030204" pitchFamily="18" charset="0"/>
              </a:rPr>
              <a:t>2</a:t>
            </a:r>
            <a:r>
              <a:rPr lang="en-IN" b="1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nd</a:t>
            </a:r>
            <a:r>
              <a:rPr lang="en-IN" b="1" dirty="0">
                <a:solidFill>
                  <a:schemeClr val="bg1"/>
                </a:solidFill>
                <a:latin typeface="Cambria" panose="02040503050406030204" pitchFamily="18" charset="0"/>
              </a:rPr>
              <a:t> Rank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32447" y="900332"/>
            <a:ext cx="2025748" cy="180494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18" name="TextBox 17"/>
          <p:cNvSpPr txBox="1"/>
          <p:nvPr/>
        </p:nvSpPr>
        <p:spPr>
          <a:xfrm>
            <a:off x="8914589" y="2767445"/>
            <a:ext cx="2025748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600" b="1" dirty="0">
                <a:solidFill>
                  <a:schemeClr val="bg1"/>
                </a:solidFill>
                <a:latin typeface="Cambria" panose="02040503050406030204" pitchFamily="18" charset="0"/>
              </a:rPr>
              <a:t>ANSHUL SWARNKAR(91%)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32447" y="3568007"/>
            <a:ext cx="2025748" cy="37982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b="1" dirty="0">
                <a:solidFill>
                  <a:schemeClr val="bg1"/>
                </a:solidFill>
                <a:latin typeface="Cambria" panose="02040503050406030204" pitchFamily="18" charset="0"/>
              </a:rPr>
              <a:t>4</a:t>
            </a:r>
            <a:r>
              <a:rPr lang="en-IN" b="1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th</a:t>
            </a:r>
            <a:r>
              <a:rPr lang="en-IN" b="1" dirty="0">
                <a:solidFill>
                  <a:schemeClr val="bg1"/>
                </a:solidFill>
                <a:latin typeface="Cambria" panose="02040503050406030204" pitchFamily="18" charset="0"/>
              </a:rPr>
              <a:t> Rank	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82313" y="4008526"/>
            <a:ext cx="4207506" cy="180494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21" name="TextBox 20"/>
          <p:cNvSpPr txBox="1"/>
          <p:nvPr/>
        </p:nvSpPr>
        <p:spPr>
          <a:xfrm>
            <a:off x="1577908" y="5877526"/>
            <a:ext cx="1322483" cy="61555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100" b="1" dirty="0">
                <a:solidFill>
                  <a:schemeClr val="bg1"/>
                </a:solidFill>
                <a:latin typeface="Cambria" panose="02040503050406030204" pitchFamily="18" charset="0"/>
              </a:rPr>
              <a:t>YASH BHOYAR</a:t>
            </a:r>
          </a:p>
          <a:p>
            <a:pPr algn="ctr"/>
            <a:r>
              <a:rPr lang="en-IN" sz="1100" b="1" dirty="0">
                <a:solidFill>
                  <a:schemeClr val="bg1"/>
                </a:solidFill>
                <a:latin typeface="Cambria" panose="02040503050406030204" pitchFamily="18" charset="0"/>
              </a:rPr>
              <a:t>(88.40%)</a:t>
            </a:r>
          </a:p>
          <a:p>
            <a:pPr algn="ctr"/>
            <a:endParaRPr lang="en-IN" sz="12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954086" y="398178"/>
            <a:ext cx="2025748" cy="37982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b="1" dirty="0">
                <a:solidFill>
                  <a:schemeClr val="bg1"/>
                </a:solidFill>
                <a:latin typeface="Cambria" panose="02040503050406030204" pitchFamily="18" charset="0"/>
              </a:rPr>
              <a:t>3</a:t>
            </a:r>
            <a:r>
              <a:rPr lang="en-IN" b="1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rd</a:t>
            </a:r>
            <a:r>
              <a:rPr lang="en-IN" b="1" dirty="0">
                <a:solidFill>
                  <a:schemeClr val="bg1"/>
                </a:solidFill>
                <a:latin typeface="Cambria" panose="02040503050406030204" pitchFamily="18" charset="0"/>
              </a:rPr>
              <a:t> Rank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954086" y="900332"/>
            <a:ext cx="2025748" cy="180494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24" name="TextBox 23"/>
          <p:cNvSpPr txBox="1"/>
          <p:nvPr/>
        </p:nvSpPr>
        <p:spPr>
          <a:xfrm>
            <a:off x="116050" y="5882030"/>
            <a:ext cx="1461858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200" b="1" dirty="0">
                <a:solidFill>
                  <a:schemeClr val="bg1"/>
                </a:solidFill>
                <a:latin typeface="Cambria" panose="02040503050406030204" pitchFamily="18" charset="0"/>
              </a:rPr>
              <a:t>ADITI SHRIVASTAV</a:t>
            </a:r>
          </a:p>
          <a:p>
            <a:pPr algn="ctr"/>
            <a:r>
              <a:rPr lang="en-IN" sz="1200" b="1" dirty="0">
                <a:solidFill>
                  <a:schemeClr val="bg1"/>
                </a:solidFill>
                <a:latin typeface="Cambria" panose="02040503050406030204" pitchFamily="18" charset="0"/>
              </a:rPr>
              <a:t>(88.80%)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401928" y="3760687"/>
            <a:ext cx="990549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200" b="1" dirty="0">
                <a:solidFill>
                  <a:schemeClr val="bg1"/>
                </a:solidFill>
                <a:latin typeface="Cambria" panose="02040503050406030204" pitchFamily="18" charset="0"/>
              </a:rPr>
              <a:t>6</a:t>
            </a:r>
            <a:r>
              <a:rPr lang="en-IN" sz="1200" b="1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th</a:t>
            </a:r>
            <a:r>
              <a:rPr lang="en-IN" sz="1200" b="1" dirty="0">
                <a:solidFill>
                  <a:schemeClr val="bg1"/>
                </a:solidFill>
                <a:latin typeface="Cambria" panose="02040503050406030204" pitchFamily="18" charset="0"/>
              </a:rPr>
              <a:t> Rank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532107" y="4189157"/>
            <a:ext cx="860370" cy="10062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27" name="TextBox 26"/>
          <p:cNvSpPr txBox="1"/>
          <p:nvPr/>
        </p:nvSpPr>
        <p:spPr>
          <a:xfrm>
            <a:off x="8560344" y="5298856"/>
            <a:ext cx="822324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900" b="1" dirty="0">
                <a:solidFill>
                  <a:schemeClr val="bg1"/>
                </a:solidFill>
                <a:latin typeface="Cambria" panose="02040503050406030204" pitchFamily="18" charset="0"/>
              </a:rPr>
              <a:t>YATIKA KHATEDIYA</a:t>
            </a:r>
          </a:p>
          <a:p>
            <a:pPr algn="ctr"/>
            <a:r>
              <a:rPr lang="en-IN" sz="900" b="1" dirty="0">
                <a:solidFill>
                  <a:schemeClr val="bg1"/>
                </a:solidFill>
                <a:latin typeface="Cambria" panose="02040503050406030204" pitchFamily="18" charset="0"/>
              </a:rPr>
              <a:t>(86.80%)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90247" y="1588665"/>
            <a:ext cx="1510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bg1"/>
                </a:solidFill>
                <a:latin typeface="Cambria" panose="02040503050406030204" pitchFamily="18" charset="0"/>
              </a:rPr>
              <a:t>PHOTO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211887" y="1590969"/>
            <a:ext cx="1510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bg1"/>
                </a:solidFill>
                <a:latin typeface="Cambria" panose="02040503050406030204" pitchFamily="18" charset="0"/>
              </a:rPr>
              <a:t>PHOTO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301067" y="3433177"/>
            <a:ext cx="1510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bg1"/>
                </a:solidFill>
                <a:latin typeface="Cambria" panose="02040503050406030204" pitchFamily="18" charset="0"/>
              </a:rPr>
              <a:t>PHOTO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390246" y="4660696"/>
            <a:ext cx="1510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bg1"/>
                </a:solidFill>
                <a:latin typeface="Cambria" panose="02040503050406030204" pitchFamily="18" charset="0"/>
              </a:rPr>
              <a:t>PHOTO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390248" y="1608609"/>
            <a:ext cx="1510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bg1"/>
                </a:solidFill>
                <a:latin typeface="Cambria" panose="02040503050406030204" pitchFamily="18" charset="0"/>
              </a:rPr>
              <a:t>PHOTO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88C5E0E-8D6B-FAC7-B511-663604227E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7" t="5758" r="7433" b="17543"/>
          <a:stretch/>
        </p:blipFill>
        <p:spPr>
          <a:xfrm>
            <a:off x="1306289" y="902406"/>
            <a:ext cx="1677546" cy="180494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F16B357-420A-8294-F390-87425617CEF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1" t="5353" r="5895" b="8768"/>
          <a:stretch/>
        </p:blipFill>
        <p:spPr>
          <a:xfrm>
            <a:off x="9356245" y="1051719"/>
            <a:ext cx="1321191" cy="155006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AD6FBCB-B280-F55F-334B-FC94BCD7F54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1" t="8701" r="6145" b="8744"/>
          <a:stretch/>
        </p:blipFill>
        <p:spPr>
          <a:xfrm>
            <a:off x="390248" y="4165756"/>
            <a:ext cx="1235610" cy="139559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CDFFA57-CA05-903D-F140-802F10314D8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8" t="8851" r="8636" b="5356"/>
          <a:stretch/>
        </p:blipFill>
        <p:spPr>
          <a:xfrm>
            <a:off x="1723672" y="4142662"/>
            <a:ext cx="1176719" cy="146995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7BF02895-39C3-EE31-0927-8DA1AF59E203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8" t="3191" r="2648" b="7441"/>
          <a:stretch/>
        </p:blipFill>
        <p:spPr>
          <a:xfrm>
            <a:off x="3003347" y="4138973"/>
            <a:ext cx="1233444" cy="1422376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FDF7580A-83F9-FB48-8713-72025EACAFE9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7" t="3856" r="5896" b="5067"/>
          <a:stretch/>
        </p:blipFill>
        <p:spPr>
          <a:xfrm>
            <a:off x="7556204" y="4163438"/>
            <a:ext cx="853376" cy="10319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FF89F56E-6283-A0E3-1525-8BAEFF1E24F6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1" b="6779"/>
          <a:stretch/>
        </p:blipFill>
        <p:spPr>
          <a:xfrm>
            <a:off x="8532107" y="4225960"/>
            <a:ext cx="836772" cy="929824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1B10802D-112D-9A7C-EF78-FE483E63EDEC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76" t="3614" r="6010" b="8488"/>
          <a:stretch/>
        </p:blipFill>
        <p:spPr>
          <a:xfrm>
            <a:off x="9548773" y="4322131"/>
            <a:ext cx="692715" cy="881080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F56FA60E-7887-BA7A-9FC0-6641DDFABBEB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4" t="3613" r="7471" b="8489"/>
          <a:stretch/>
        </p:blipFill>
        <p:spPr>
          <a:xfrm>
            <a:off x="10364015" y="4295941"/>
            <a:ext cx="707157" cy="89944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ABA72ED-4CD3-2159-7D05-D1CA527836D8}"/>
              </a:ext>
            </a:extLst>
          </p:cNvPr>
          <p:cNvSpPr txBox="1"/>
          <p:nvPr/>
        </p:nvSpPr>
        <p:spPr>
          <a:xfrm>
            <a:off x="9432235" y="3700749"/>
            <a:ext cx="1702340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400" b="1" dirty="0">
                <a:solidFill>
                  <a:schemeClr val="bg1"/>
                </a:solidFill>
                <a:latin typeface="Cambria" panose="02040503050406030204" pitchFamily="18" charset="0"/>
              </a:rPr>
              <a:t>7</a:t>
            </a:r>
            <a:r>
              <a:rPr lang="en-IN" sz="1400" b="1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th</a:t>
            </a:r>
            <a:r>
              <a:rPr lang="en-IN" sz="1400" b="1" dirty="0">
                <a:solidFill>
                  <a:schemeClr val="bg1"/>
                </a:solidFill>
                <a:latin typeface="Cambria" panose="02040503050406030204" pitchFamily="18" charset="0"/>
              </a:rPr>
              <a:t> Rank	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61E635-C38D-BBB0-032E-4BB6BF893982}"/>
              </a:ext>
            </a:extLst>
          </p:cNvPr>
          <p:cNvSpPr txBox="1"/>
          <p:nvPr/>
        </p:nvSpPr>
        <p:spPr>
          <a:xfrm>
            <a:off x="11171582" y="3671675"/>
            <a:ext cx="926825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400" b="1" dirty="0">
                <a:solidFill>
                  <a:schemeClr val="bg1"/>
                </a:solidFill>
                <a:latin typeface="Cambria" panose="02040503050406030204" pitchFamily="18" charset="0"/>
              </a:rPr>
              <a:t>8</a:t>
            </a:r>
            <a:r>
              <a:rPr lang="en-IN" sz="1400" b="1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th</a:t>
            </a:r>
            <a:r>
              <a:rPr lang="en-IN" sz="1400" b="1" dirty="0">
                <a:solidFill>
                  <a:schemeClr val="bg1"/>
                </a:solidFill>
                <a:latin typeface="Cambria" panose="02040503050406030204" pitchFamily="18" charset="0"/>
              </a:rPr>
              <a:t> Rank	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8091281-080D-6687-3A34-A04A0EE1B100}"/>
              </a:ext>
            </a:extLst>
          </p:cNvPr>
          <p:cNvSpPr txBox="1"/>
          <p:nvPr/>
        </p:nvSpPr>
        <p:spPr>
          <a:xfrm>
            <a:off x="9432235" y="4173997"/>
            <a:ext cx="1709381" cy="108522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F9A986-2B4A-F95C-9027-DFF752F5C94E}"/>
              </a:ext>
            </a:extLst>
          </p:cNvPr>
          <p:cNvSpPr txBox="1"/>
          <p:nvPr/>
        </p:nvSpPr>
        <p:spPr>
          <a:xfrm>
            <a:off x="11171582" y="4164337"/>
            <a:ext cx="900933" cy="109488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E9448BE5-80F1-D75F-5195-7404FB6FEE6F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1" t="7214" r="8968" b="7240"/>
          <a:stretch/>
        </p:blipFill>
        <p:spPr>
          <a:xfrm>
            <a:off x="11251096" y="4295941"/>
            <a:ext cx="738158" cy="873705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33479A4F-EF0B-3981-4191-BD94EA2D18FF}"/>
              </a:ext>
            </a:extLst>
          </p:cNvPr>
          <p:cNvSpPr txBox="1"/>
          <p:nvPr/>
        </p:nvSpPr>
        <p:spPr>
          <a:xfrm>
            <a:off x="9432234" y="5311026"/>
            <a:ext cx="893241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900" b="1" dirty="0">
                <a:solidFill>
                  <a:schemeClr val="bg1"/>
                </a:solidFill>
                <a:latin typeface="Cambria" panose="02040503050406030204" pitchFamily="18" charset="0"/>
              </a:rPr>
              <a:t>AYUSH KALE</a:t>
            </a:r>
          </a:p>
          <a:p>
            <a:pPr algn="ctr"/>
            <a:r>
              <a:rPr lang="en-IN" sz="900" b="1" dirty="0">
                <a:solidFill>
                  <a:schemeClr val="bg1"/>
                </a:solidFill>
                <a:latin typeface="Cambria" panose="02040503050406030204" pitchFamily="18" charset="0"/>
              </a:rPr>
              <a:t>(86.40%)    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98E2597-1FDE-5114-04FF-798FE7442BA0}"/>
              </a:ext>
            </a:extLst>
          </p:cNvPr>
          <p:cNvSpPr txBox="1"/>
          <p:nvPr/>
        </p:nvSpPr>
        <p:spPr>
          <a:xfrm>
            <a:off x="10364015" y="5307433"/>
            <a:ext cx="822323" cy="5078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900" b="1" dirty="0">
                <a:solidFill>
                  <a:schemeClr val="bg1"/>
                </a:solidFill>
                <a:latin typeface="Cambria" panose="02040503050406030204" pitchFamily="18" charset="0"/>
              </a:rPr>
              <a:t>TANISHKA GULHANE</a:t>
            </a:r>
          </a:p>
          <a:p>
            <a:pPr algn="ctr"/>
            <a:r>
              <a:rPr lang="en-IN" sz="900" b="1" dirty="0">
                <a:solidFill>
                  <a:schemeClr val="bg1"/>
                </a:solidFill>
                <a:latin typeface="Cambria" panose="02040503050406030204" pitchFamily="18" charset="0"/>
              </a:rPr>
              <a:t>(86.20%)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66F48A9-3BDD-5402-289B-6ABABC9E5FAE}"/>
              </a:ext>
            </a:extLst>
          </p:cNvPr>
          <p:cNvSpPr txBox="1"/>
          <p:nvPr/>
        </p:nvSpPr>
        <p:spPr>
          <a:xfrm>
            <a:off x="11224877" y="5310791"/>
            <a:ext cx="926825" cy="5078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900" b="1" dirty="0">
                <a:solidFill>
                  <a:schemeClr val="bg1"/>
                </a:solidFill>
                <a:latin typeface="Cambria" panose="02040503050406030204" pitchFamily="18" charset="0"/>
              </a:rPr>
              <a:t>YUGAL DHOKE</a:t>
            </a:r>
          </a:p>
          <a:p>
            <a:pPr algn="ctr"/>
            <a:r>
              <a:rPr lang="en-IN" sz="900" b="1" dirty="0">
                <a:solidFill>
                  <a:schemeClr val="bg1"/>
                </a:solidFill>
                <a:latin typeface="Cambria" panose="02040503050406030204" pitchFamily="18" charset="0"/>
              </a:rPr>
              <a:t>(85%)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EC3A3D4-E847-7E4D-6CE2-DFA580CA598C}"/>
              </a:ext>
            </a:extLst>
          </p:cNvPr>
          <p:cNvSpPr txBox="1"/>
          <p:nvPr/>
        </p:nvSpPr>
        <p:spPr>
          <a:xfrm>
            <a:off x="7556202" y="5345904"/>
            <a:ext cx="853377" cy="60016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100" b="1" dirty="0">
                <a:solidFill>
                  <a:schemeClr val="bg1"/>
                </a:solidFill>
                <a:latin typeface="Cambria" panose="02040503050406030204" pitchFamily="18" charset="0"/>
              </a:rPr>
              <a:t>ADITI KARAN</a:t>
            </a:r>
          </a:p>
          <a:p>
            <a:pPr algn="ctr"/>
            <a:r>
              <a:rPr lang="en-IN" sz="1100" b="1" dirty="0">
                <a:solidFill>
                  <a:schemeClr val="bg1"/>
                </a:solidFill>
                <a:latin typeface="Cambria" panose="02040503050406030204" pitchFamily="18" charset="0"/>
              </a:rPr>
              <a:t>(87.80%)</a:t>
            </a:r>
            <a:endParaRPr lang="en-IN" sz="12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931BF26-F65E-E766-D3A1-02616B332BD7}"/>
              </a:ext>
            </a:extLst>
          </p:cNvPr>
          <p:cNvSpPr txBox="1"/>
          <p:nvPr/>
        </p:nvSpPr>
        <p:spPr>
          <a:xfrm>
            <a:off x="3002294" y="5888623"/>
            <a:ext cx="1308144" cy="61555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100" b="1" dirty="0">
                <a:solidFill>
                  <a:schemeClr val="bg1"/>
                </a:solidFill>
                <a:latin typeface="Cambria" panose="02040503050406030204" pitchFamily="18" charset="0"/>
              </a:rPr>
              <a:t> TITHI JOSHI</a:t>
            </a:r>
          </a:p>
          <a:p>
            <a:pPr algn="ctr"/>
            <a:r>
              <a:rPr lang="en-IN" sz="1100" b="1" dirty="0">
                <a:solidFill>
                  <a:schemeClr val="bg1"/>
                </a:solidFill>
                <a:latin typeface="Cambria" panose="02040503050406030204" pitchFamily="18" charset="0"/>
              </a:rPr>
              <a:t>(88%)</a:t>
            </a:r>
          </a:p>
          <a:p>
            <a:pPr algn="ctr"/>
            <a:endParaRPr lang="en-IN" sz="12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DF14ACFC-E33A-B3D2-97D3-2D431F0C9C9D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23" t="4502" r="8917" b="11705"/>
          <a:stretch/>
        </p:blipFill>
        <p:spPr>
          <a:xfrm>
            <a:off x="4691573" y="1988916"/>
            <a:ext cx="2692127" cy="3270303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69C03DED-6B6B-C467-BF20-D895FF6E96FB}"/>
              </a:ext>
            </a:extLst>
          </p:cNvPr>
          <p:cNvSpPr txBox="1"/>
          <p:nvPr/>
        </p:nvSpPr>
        <p:spPr>
          <a:xfrm>
            <a:off x="4977817" y="5530397"/>
            <a:ext cx="2119638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b="1" dirty="0">
                <a:solidFill>
                  <a:schemeClr val="bg1"/>
                </a:solidFill>
                <a:latin typeface="Cambria" panose="02040503050406030204" pitchFamily="18" charset="0"/>
              </a:rPr>
              <a:t>SHUBHAM ASARE(94%)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3CEDB1C-8BC4-CB82-954A-63ECC2D97D6B}"/>
              </a:ext>
            </a:extLst>
          </p:cNvPr>
          <p:cNvSpPr txBox="1"/>
          <p:nvPr/>
        </p:nvSpPr>
        <p:spPr>
          <a:xfrm>
            <a:off x="7450673" y="3760687"/>
            <a:ext cx="990549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200" b="1" dirty="0">
                <a:solidFill>
                  <a:schemeClr val="bg1"/>
                </a:solidFill>
                <a:latin typeface="Cambria" panose="02040503050406030204" pitchFamily="18" charset="0"/>
              </a:rPr>
              <a:t>5</a:t>
            </a:r>
            <a:r>
              <a:rPr lang="en-IN" sz="1200" b="1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th</a:t>
            </a:r>
            <a:r>
              <a:rPr lang="en-IN" sz="1200" b="1" dirty="0">
                <a:solidFill>
                  <a:schemeClr val="bg1"/>
                </a:solidFill>
                <a:latin typeface="Cambria" panose="02040503050406030204" pitchFamily="18" charset="0"/>
              </a:rPr>
              <a:t> Rank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F278479-8DEE-4CEC-D76F-7DB08440CEE3}"/>
              </a:ext>
            </a:extLst>
          </p:cNvPr>
          <p:cNvSpPr txBox="1"/>
          <p:nvPr/>
        </p:nvSpPr>
        <p:spPr>
          <a:xfrm>
            <a:off x="7500221" y="4091150"/>
            <a:ext cx="900933" cy="109488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C1CD0DA-580A-8E77-273F-692439C6A4EF}"/>
              </a:ext>
            </a:extLst>
          </p:cNvPr>
          <p:cNvSpPr txBox="1"/>
          <p:nvPr/>
        </p:nvSpPr>
        <p:spPr>
          <a:xfrm>
            <a:off x="8515879" y="4131972"/>
            <a:ext cx="900933" cy="109488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1037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015" y="182880"/>
            <a:ext cx="11760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b="1" dirty="0">
                <a:solidFill>
                  <a:schemeClr val="bg1"/>
                </a:solidFill>
                <a:latin typeface="Cambria" panose="02040503050406030204" pitchFamily="18" charset="0"/>
              </a:rPr>
              <a:t>STUDENTS PROPORTION – PERFORMANCE WISE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2622" y="6114080"/>
            <a:ext cx="2630659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</a:rPr>
              <a:t>No of Students - 25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A00742D-0C98-8BE8-2172-FE47DECB03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9071669"/>
              </p:ext>
            </p:extLst>
          </p:nvPr>
        </p:nvGraphicFramePr>
        <p:xfrm>
          <a:off x="2067951" y="1391478"/>
          <a:ext cx="8139536" cy="4204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5373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1B2A4E-9804-4B32-87E3-066B6A873520}"/>
              </a:ext>
            </a:extLst>
          </p:cNvPr>
          <p:cNvSpPr txBox="1"/>
          <p:nvPr/>
        </p:nvSpPr>
        <p:spPr>
          <a:xfrm>
            <a:off x="295421" y="308505"/>
            <a:ext cx="114229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>
                <a:solidFill>
                  <a:schemeClr val="bg1"/>
                </a:solidFill>
                <a:latin typeface="Cambria" panose="02040503050406030204" pitchFamily="18" charset="0"/>
              </a:rPr>
              <a:t>STUDENTS PROPORTION – PERCENTAGE WISE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6179" y="1171136"/>
            <a:ext cx="1005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Total Students - 25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9FB5E9C-65A6-170A-ED84-BDA7CE031D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2370237"/>
              </p:ext>
            </p:extLst>
          </p:nvPr>
        </p:nvGraphicFramePr>
        <p:xfrm>
          <a:off x="1510188" y="1787546"/>
          <a:ext cx="9190382" cy="4583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3831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7707" y="2310242"/>
            <a:ext cx="6367205" cy="20539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67844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122</Words>
  <Application>Microsoft Office PowerPoint</Application>
  <PresentationFormat>Widescreen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Office Theme</vt:lpstr>
      <vt:lpstr>JINDAL VIDYA MANDIR Kalmeshwar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JINDAL VIDYA MANDIR RATNAGIRI</dc:title>
  <dc:creator>k</dc:creator>
  <cp:lastModifiedBy>amita buradkar</cp:lastModifiedBy>
  <cp:revision>39</cp:revision>
  <dcterms:created xsi:type="dcterms:W3CDTF">2022-07-06T02:24:40Z</dcterms:created>
  <dcterms:modified xsi:type="dcterms:W3CDTF">2023-08-20T09:28:52Z</dcterms:modified>
</cp:coreProperties>
</file>